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8" r:id="rId3"/>
    <p:sldId id="320" r:id="rId4"/>
    <p:sldId id="340" r:id="rId5"/>
    <p:sldId id="323" r:id="rId6"/>
    <p:sldId id="338" r:id="rId7"/>
    <p:sldId id="341" r:id="rId8"/>
    <p:sldId id="342" r:id="rId9"/>
    <p:sldId id="339" r:id="rId10"/>
    <p:sldId id="343" r:id="rId11"/>
    <p:sldId id="344" r:id="rId12"/>
    <p:sldId id="345" r:id="rId13"/>
    <p:sldId id="346" r:id="rId14"/>
    <p:sldId id="347" r:id="rId15"/>
    <p:sldId id="348" r:id="rId16"/>
    <p:sldId id="349" r:id="rId17"/>
    <p:sldId id="350" r:id="rId18"/>
    <p:sldId id="351" r:id="rId19"/>
    <p:sldId id="352" r:id="rId20"/>
    <p:sldId id="353" r:id="rId21"/>
    <p:sldId id="354" r:id="rId22"/>
    <p:sldId id="355" r:id="rId23"/>
    <p:sldId id="35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17A489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6" autoAdjust="0"/>
    <p:restoredTop sz="94660"/>
  </p:normalViewPr>
  <p:slideViewPr>
    <p:cSldViewPr snapToGrid="0">
      <p:cViewPr>
        <p:scale>
          <a:sx n="100" d="100"/>
          <a:sy n="100" d="100"/>
        </p:scale>
        <p:origin x="48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tiff>
</file>

<file path=ppt/media/image11.tiff>
</file>

<file path=ppt/media/image12.jp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2800">
                <a:solidFill>
                  <a:srgbClr val="FFC000"/>
                </a:solidFill>
                <a:latin typeface="BorisBlackBloxx" panose="0200060502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65000"/>
                  </a:schemeClr>
                </a:solidFill>
                <a:latin typeface="Springsteel Lig" panose="020B03040405070600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630" y="468765"/>
            <a:ext cx="3043408" cy="39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615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60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1701799"/>
            <a:ext cx="2628900" cy="4475163"/>
          </a:xfrm>
        </p:spPr>
        <p:txBody>
          <a:bodyPr vert="eaVer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701799"/>
            <a:ext cx="7734300" cy="4475164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03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6350" y="1120774"/>
            <a:ext cx="12192000" cy="5089526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2800">
                <a:solidFill>
                  <a:srgbClr val="CACF0B"/>
                </a:solidFill>
                <a:latin typeface="BorisBlackBloxx" panose="0200060502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65000"/>
                  </a:schemeClr>
                </a:solidFill>
                <a:latin typeface="Springsteel Lig" panose="020B03040405070600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3995" y="372267"/>
            <a:ext cx="3043408" cy="39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35806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11036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73573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86561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0472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05512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9293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8100"/>
            <a:ext cx="3932237" cy="1600200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1627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Tx/>
              <a:buBlip>
                <a:blip r:embed="rId2"/>
              </a:buBlip>
              <a:defRPr/>
            </a:lvl1pPr>
            <a:lvl2pPr marL="685800" indent="-228600">
              <a:buFontTx/>
              <a:buBlip>
                <a:blip r:embed="rId2"/>
              </a:buBlip>
              <a:defRPr/>
            </a:lvl2pPr>
            <a:lvl3pPr marL="1143000" indent="-228600">
              <a:buFontTx/>
              <a:buBlip>
                <a:blip r:embed="rId2"/>
              </a:buBlip>
              <a:defRPr/>
            </a:lvl3pPr>
            <a:lvl4pPr marL="1714500" indent="-342900">
              <a:buFontTx/>
              <a:buBlip>
                <a:blip r:embed="rId2"/>
              </a:buBlip>
              <a:defRPr/>
            </a:lvl4pPr>
            <a:lvl5pPr marL="2057400" indent="-228600">
              <a:buFontTx/>
              <a:buBlip>
                <a:blip r:embed="rId2"/>
              </a:buBlip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98100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88900"/>
            <a:ext cx="3932237" cy="1600200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2057400"/>
            <a:ext cx="6172200" cy="38036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0362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50473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1701799"/>
            <a:ext cx="2628900" cy="4475163"/>
          </a:xfrm>
        </p:spPr>
        <p:txBody>
          <a:bodyPr vert="eaVer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701799"/>
            <a:ext cx="7734300" cy="4475164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4492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3948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3907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840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1829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7817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8100"/>
            <a:ext cx="3932237" cy="1600200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2777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88900"/>
            <a:ext cx="3932237" cy="1600200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2057400"/>
            <a:ext cx="6172200" cy="38036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069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809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FFC000"/>
          </a:solidFill>
          <a:latin typeface="Jaapokki" panose="00000500000000000000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13"/>
        </a:buBlip>
        <a:defRPr sz="2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24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20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3pPr>
      <a:lvl4pPr marL="1714500" indent="-3429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6350" y="1690688"/>
            <a:ext cx="12192000" cy="451961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DCC73-4DDF-49AB-AEE1-BCC66D6EB140}" type="datetimeFigureOut">
              <a:rPr lang="en-GB" smtClean="0"/>
              <a:t>14/08/2019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5684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CACF0B"/>
          </a:solidFill>
          <a:latin typeface="Jaapokki" panose="00000500000000000000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13"/>
        </a:buBlip>
        <a:defRPr sz="2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24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3pPr>
      <a:lvl4pPr marL="17145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7248760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Jaapokki" panose="00000500000000000000" pitchFamily="50" charset="0"/>
              </a:rPr>
              <a:t>CREATING DATABASES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672" y="1300450"/>
            <a:ext cx="570585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Start the way we mean to go on…</a:t>
            </a:r>
          </a:p>
        </p:txBody>
      </p:sp>
    </p:spTree>
    <p:extLst>
      <p:ext uri="{BB962C8B-B14F-4D97-AF65-F5344CB8AC3E}">
        <p14:creationId xmlns:p14="http://schemas.microsoft.com/office/powerpoint/2010/main" val="2732435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Delivery App Relationships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Now we have our entities we can start building relations: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Customers have </a:t>
            </a:r>
            <a:r>
              <a:rPr lang="en-GB" b="1" dirty="0">
                <a:solidFill>
                  <a:srgbClr val="00B050"/>
                </a:solidFill>
              </a:rPr>
              <a:t>many</a:t>
            </a:r>
            <a:r>
              <a:rPr lang="en-GB" dirty="0">
                <a:solidFill>
                  <a:schemeClr val="bg1"/>
                </a:solidFill>
              </a:rPr>
              <a:t> Orders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Drivers have </a:t>
            </a:r>
            <a:r>
              <a:rPr lang="en-GB" b="1" dirty="0">
                <a:solidFill>
                  <a:srgbClr val="00B050"/>
                </a:solidFill>
              </a:rPr>
              <a:t>many</a:t>
            </a:r>
            <a:r>
              <a:rPr lang="en-GB" dirty="0">
                <a:solidFill>
                  <a:schemeClr val="bg1"/>
                </a:solidFill>
              </a:rPr>
              <a:t> Deliveries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Deliveries have </a:t>
            </a:r>
            <a:r>
              <a:rPr lang="en-GB" b="1" dirty="0">
                <a:solidFill>
                  <a:srgbClr val="FF0000"/>
                </a:solidFill>
              </a:rPr>
              <a:t>one</a:t>
            </a:r>
            <a:r>
              <a:rPr lang="en-GB" dirty="0">
                <a:solidFill>
                  <a:schemeClr val="bg1"/>
                </a:solidFill>
              </a:rPr>
              <a:t> Order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Deliveries have </a:t>
            </a:r>
            <a:r>
              <a:rPr lang="en-GB" b="1" dirty="0">
                <a:solidFill>
                  <a:srgbClr val="00B050"/>
                </a:solidFill>
              </a:rPr>
              <a:t>many</a:t>
            </a:r>
            <a:r>
              <a:rPr lang="en-GB" dirty="0">
                <a:solidFill>
                  <a:schemeClr val="bg1"/>
                </a:solidFill>
              </a:rPr>
              <a:t> Items 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Retailers have </a:t>
            </a:r>
            <a:r>
              <a:rPr lang="en-GB" b="1" dirty="0">
                <a:solidFill>
                  <a:srgbClr val="00B050"/>
                </a:solidFill>
              </a:rPr>
              <a:t>many</a:t>
            </a:r>
            <a:r>
              <a:rPr lang="en-GB" dirty="0">
                <a:solidFill>
                  <a:schemeClr val="bg1"/>
                </a:solidFill>
              </a:rPr>
              <a:t> customers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Orders have </a:t>
            </a:r>
            <a:r>
              <a:rPr lang="en-GB" b="1" dirty="0">
                <a:solidFill>
                  <a:srgbClr val="00B050"/>
                </a:solidFill>
              </a:rPr>
              <a:t>many</a:t>
            </a:r>
            <a:r>
              <a:rPr lang="en-GB" dirty="0">
                <a:solidFill>
                  <a:schemeClr val="bg1"/>
                </a:solidFill>
              </a:rPr>
              <a:t> deliveries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Customers have </a:t>
            </a:r>
            <a:r>
              <a:rPr lang="en-GB" b="1" dirty="0">
                <a:solidFill>
                  <a:srgbClr val="FF0000"/>
                </a:solidFill>
              </a:rPr>
              <a:t>one</a:t>
            </a:r>
            <a:r>
              <a:rPr lang="en-GB" dirty="0">
                <a:solidFill>
                  <a:schemeClr val="bg1"/>
                </a:solidFill>
              </a:rPr>
              <a:t> Retailer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A649976-C570-6D46-BCB8-C5A7477819AE}"/>
              </a:ext>
            </a:extLst>
          </p:cNvPr>
          <p:cNvGrpSpPr/>
          <p:nvPr/>
        </p:nvGrpSpPr>
        <p:grpSpPr>
          <a:xfrm>
            <a:off x="7508150" y="2047326"/>
            <a:ext cx="4072442" cy="4447305"/>
            <a:chOff x="7508150" y="2047326"/>
            <a:chExt cx="4072442" cy="4447305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8592DA2-4B23-A943-A3C9-5FF29C41DACF}"/>
                </a:ext>
              </a:extLst>
            </p:cNvPr>
            <p:cNvCxnSpPr>
              <a:cxnSpLocks/>
            </p:cNvCxnSpPr>
            <p:nvPr/>
          </p:nvCxnSpPr>
          <p:spPr>
            <a:xfrm>
              <a:off x="8733442" y="4922859"/>
              <a:ext cx="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D0473F-207A-1B47-9ABE-8C7F07B70592}"/>
                </a:ext>
              </a:extLst>
            </p:cNvPr>
            <p:cNvSpPr txBox="1"/>
            <p:nvPr/>
          </p:nvSpPr>
          <p:spPr>
            <a:xfrm>
              <a:off x="7508696" y="3167390"/>
              <a:ext cx="1840992" cy="52322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Customers</a:t>
              </a:r>
              <a:endParaRPr lang="en-US" sz="28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742E74-5E7B-6E46-B854-4EE503B01F17}"/>
                </a:ext>
              </a:extLst>
            </p:cNvPr>
            <p:cNvSpPr txBox="1"/>
            <p:nvPr/>
          </p:nvSpPr>
          <p:spPr>
            <a:xfrm>
              <a:off x="9848644" y="4438595"/>
              <a:ext cx="1731948" cy="52322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Deliveries</a:t>
              </a:r>
              <a:endParaRPr lang="en-US" sz="28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6CD981-3095-1048-8CFA-E423DA466D12}"/>
                </a:ext>
              </a:extLst>
            </p:cNvPr>
            <p:cNvSpPr txBox="1"/>
            <p:nvPr/>
          </p:nvSpPr>
          <p:spPr>
            <a:xfrm>
              <a:off x="7508150" y="5946025"/>
              <a:ext cx="1670304" cy="52322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Drivers</a:t>
              </a:r>
              <a:endParaRPr lang="en-US" sz="28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4C7460F-F670-EF43-A657-13F8075968FE}"/>
                </a:ext>
              </a:extLst>
            </p:cNvPr>
            <p:cNvSpPr txBox="1"/>
            <p:nvPr/>
          </p:nvSpPr>
          <p:spPr>
            <a:xfrm>
              <a:off x="9876086" y="5971411"/>
              <a:ext cx="1624991" cy="52322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Items</a:t>
              </a:r>
              <a:endParaRPr lang="en-US" sz="2800" dirty="0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BC1C915-4C24-E04D-9EF3-FC7CCBE55E8B}"/>
                </a:ext>
              </a:extLst>
            </p:cNvPr>
            <p:cNvCxnSpPr>
              <a:cxnSpLocks/>
            </p:cNvCxnSpPr>
            <p:nvPr/>
          </p:nvCxnSpPr>
          <p:spPr>
            <a:xfrm>
              <a:off x="8733442" y="5243535"/>
              <a:ext cx="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137C471-91C1-0E42-AB9F-207B3C40D480}"/>
                </a:ext>
              </a:extLst>
            </p:cNvPr>
            <p:cNvSpPr txBox="1"/>
            <p:nvPr/>
          </p:nvSpPr>
          <p:spPr>
            <a:xfrm>
              <a:off x="7607941" y="2047326"/>
              <a:ext cx="1670304" cy="52322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Retailers</a:t>
              </a:r>
              <a:endParaRPr lang="en-US" sz="28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DB4DFE3-B1C5-A049-ACB8-C32AB936CDD3}"/>
                </a:ext>
              </a:extLst>
            </p:cNvPr>
            <p:cNvSpPr txBox="1"/>
            <p:nvPr/>
          </p:nvSpPr>
          <p:spPr>
            <a:xfrm>
              <a:off x="9892232" y="3167390"/>
              <a:ext cx="1670304" cy="52322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Orders</a:t>
              </a:r>
              <a:endParaRPr lang="en-US" sz="2800" dirty="0"/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E3DC7FC3-C928-E147-9D7E-7B2EE5A55E6C}"/>
                </a:ext>
              </a:extLst>
            </p:cNvPr>
            <p:cNvCxnSpPr>
              <a:stCxn id="27" idx="2"/>
              <a:endCxn id="20" idx="0"/>
            </p:cNvCxnSpPr>
            <p:nvPr/>
          </p:nvCxnSpPr>
          <p:spPr>
            <a:xfrm flipH="1">
              <a:off x="8429192" y="2570546"/>
              <a:ext cx="13901" cy="59684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240564F-3910-C746-A603-C1C9E46A1B53}"/>
                </a:ext>
              </a:extLst>
            </p:cNvPr>
            <p:cNvCxnSpPr>
              <a:stCxn id="20" idx="3"/>
              <a:endCxn id="29" idx="1"/>
            </p:cNvCxnSpPr>
            <p:nvPr/>
          </p:nvCxnSpPr>
          <p:spPr>
            <a:xfrm>
              <a:off x="9349688" y="3429000"/>
              <a:ext cx="542544" cy="0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0F7884E-3D15-774A-95B1-9028CD875D3A}"/>
                </a:ext>
              </a:extLst>
            </p:cNvPr>
            <p:cNvCxnSpPr>
              <a:cxnSpLocks/>
              <a:stCxn id="23" idx="0"/>
              <a:endCxn id="21" idx="1"/>
            </p:cNvCxnSpPr>
            <p:nvPr/>
          </p:nvCxnSpPr>
          <p:spPr>
            <a:xfrm flipV="1">
              <a:off x="8343302" y="4700205"/>
              <a:ext cx="1505342" cy="1245820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525C74A-72A5-8F4C-844F-24B449616F90}"/>
                </a:ext>
              </a:extLst>
            </p:cNvPr>
            <p:cNvCxnSpPr>
              <a:stCxn id="21" idx="0"/>
              <a:endCxn id="29" idx="2"/>
            </p:cNvCxnSpPr>
            <p:nvPr/>
          </p:nvCxnSpPr>
          <p:spPr>
            <a:xfrm flipV="1">
              <a:off x="10714618" y="3690610"/>
              <a:ext cx="12766" cy="747985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57748D-89FB-F245-BC48-0B1DBDAD196F}"/>
                </a:ext>
              </a:extLst>
            </p:cNvPr>
            <p:cNvCxnSpPr>
              <a:stCxn id="21" idx="2"/>
              <a:endCxn id="24" idx="0"/>
            </p:cNvCxnSpPr>
            <p:nvPr/>
          </p:nvCxnSpPr>
          <p:spPr>
            <a:xfrm flipH="1">
              <a:off x="10688582" y="4961815"/>
              <a:ext cx="26036" cy="1009596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E1070E5-5C4B-7843-8E0D-C1BD01A31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81025" y="3280452"/>
              <a:ext cx="182348" cy="142238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A9BE6E5-2AD7-A845-9139-D51719C686E7}"/>
                </a:ext>
              </a:extLst>
            </p:cNvPr>
            <p:cNvCxnSpPr>
              <a:cxnSpLocks/>
            </p:cNvCxnSpPr>
            <p:nvPr/>
          </p:nvCxnSpPr>
          <p:spPr>
            <a:xfrm>
              <a:off x="9663106" y="3433540"/>
              <a:ext cx="218186" cy="142238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E7473E4-6232-2B42-9C51-DEA1D78A1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81025" y="4586273"/>
              <a:ext cx="149700" cy="264315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CD1A750-8B16-4840-8278-ADA406AC7AB5}"/>
                </a:ext>
              </a:extLst>
            </p:cNvPr>
            <p:cNvCxnSpPr>
              <a:cxnSpLocks/>
            </p:cNvCxnSpPr>
            <p:nvPr/>
          </p:nvCxnSpPr>
          <p:spPr>
            <a:xfrm>
              <a:off x="9681025" y="4842443"/>
              <a:ext cx="167619" cy="39156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3584382-BCC4-5A44-9889-74708BB1FF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20545" y="5822164"/>
              <a:ext cx="182348" cy="142238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0227456-89FE-CD4B-AE50-3BD81EF5B2EF}"/>
                </a:ext>
              </a:extLst>
            </p:cNvPr>
            <p:cNvCxnSpPr>
              <a:cxnSpLocks/>
            </p:cNvCxnSpPr>
            <p:nvPr/>
          </p:nvCxnSpPr>
          <p:spPr>
            <a:xfrm>
              <a:off x="10701600" y="5829171"/>
              <a:ext cx="218186" cy="142238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66CE53A-1CB8-024E-A2AE-80B97006AC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6955" y="3028795"/>
              <a:ext cx="182348" cy="142238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2993BAE-E273-CF47-9FEA-8BD0FDF4BEEE}"/>
                </a:ext>
              </a:extLst>
            </p:cNvPr>
            <p:cNvCxnSpPr>
              <a:cxnSpLocks/>
            </p:cNvCxnSpPr>
            <p:nvPr/>
          </p:nvCxnSpPr>
          <p:spPr>
            <a:xfrm>
              <a:off x="8438010" y="3035802"/>
              <a:ext cx="218186" cy="142238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4424F7A-7352-B440-9BE6-2C7B4A5079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46329" y="4304269"/>
              <a:ext cx="182348" cy="142238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C8E1D83-3486-734C-9B77-EC995F26D3A7}"/>
                </a:ext>
              </a:extLst>
            </p:cNvPr>
            <p:cNvCxnSpPr>
              <a:cxnSpLocks/>
            </p:cNvCxnSpPr>
            <p:nvPr/>
          </p:nvCxnSpPr>
          <p:spPr>
            <a:xfrm>
              <a:off x="10727384" y="4311276"/>
              <a:ext cx="218186" cy="142238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69395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Let’s Get Physical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Why do we need to know how our entities relate? So we can see how our database will </a:t>
            </a:r>
            <a:r>
              <a:rPr lang="en-GB" b="1" dirty="0">
                <a:solidFill>
                  <a:srgbClr val="FFC000"/>
                </a:solidFill>
              </a:rPr>
              <a:t>Function</a:t>
            </a:r>
            <a:r>
              <a:rPr lang="en-GB" dirty="0">
                <a:solidFill>
                  <a:schemeClr val="bg1"/>
                </a:solidFill>
              </a:rPr>
              <a:t> day-to-day when we create our physical model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However our relations aren’t the only consideration – it’s decision time!</a:t>
            </a:r>
          </a:p>
          <a:p>
            <a:pPr marL="0" indent="0">
              <a:buSzPct val="90000"/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SzPct val="90000"/>
              <a:buNone/>
            </a:pPr>
            <a:r>
              <a:rPr lang="en-GB" dirty="0">
                <a:solidFill>
                  <a:schemeClr val="bg1"/>
                </a:solidFill>
              </a:rPr>
              <a:t>Entities gave us </a:t>
            </a:r>
            <a:r>
              <a:rPr lang="en-GB" b="1" dirty="0">
                <a:solidFill>
                  <a:srgbClr val="FFC000"/>
                </a:solidFill>
              </a:rPr>
              <a:t>Tables</a:t>
            </a:r>
            <a:r>
              <a:rPr lang="en-GB" b="1" dirty="0">
                <a:solidFill>
                  <a:schemeClr val="bg1"/>
                </a:solidFill>
              </a:rPr>
              <a:t> – </a:t>
            </a:r>
            <a:r>
              <a:rPr lang="en-GB" dirty="0">
                <a:solidFill>
                  <a:schemeClr val="bg1"/>
                </a:solidFill>
              </a:rPr>
              <a:t>now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it’s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rgbClr val="FFC000"/>
                </a:solidFill>
              </a:rPr>
              <a:t>Properties</a:t>
            </a:r>
            <a:r>
              <a:rPr lang="en-GB" dirty="0">
                <a:solidFill>
                  <a:schemeClr val="bg1"/>
                </a:solidFill>
              </a:rPr>
              <a:t> gives us </a:t>
            </a:r>
            <a:r>
              <a:rPr lang="en-GB" b="1" dirty="0">
                <a:solidFill>
                  <a:srgbClr val="FFC000"/>
                </a:solidFill>
              </a:rPr>
              <a:t>Columns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620C0-A84D-F24B-B1D2-008460CDF4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67" b="62667" l="922" r="24424">
                        <a14:foregroundMark x1="4954" y1="45333" x2="922" y2="50333"/>
                        <a14:foregroundMark x1="922" y1="50333" x2="3917" y2="59667"/>
                        <a14:foregroundMark x1="3917" y1="59667" x2="5876" y2="48333"/>
                        <a14:foregroundMark x1="5876" y1="48333" x2="4263" y2="60000"/>
                        <a14:foregroundMark x1="4263" y1="60000" x2="1843" y2="49000"/>
                        <a14:foregroundMark x1="1843" y1="49000" x2="5415" y2="41667"/>
                        <a14:foregroundMark x1="5415" y1="41667" x2="1267" y2="45000"/>
                        <a14:foregroundMark x1="1267" y1="45000" x2="5645" y2="44333"/>
                        <a14:foregroundMark x1="5645" y1="44333" x2="5991" y2="46000"/>
                        <a14:foregroundMark x1="7949" y1="62667" x2="7949" y2="62667"/>
                        <a14:foregroundMark x1="11290" y1="58000" x2="11290" y2="58000"/>
                        <a14:foregroundMark x1="17512" y1="33667" x2="15783" y2="45333"/>
                        <a14:foregroundMark x1="15783" y1="45333" x2="20046" y2="42333"/>
                        <a14:foregroundMark x1="20046" y1="42333" x2="17166" y2="34000"/>
                        <a14:foregroundMark x1="17742" y1="32333" x2="20968" y2="23667"/>
                        <a14:foregroundMark x1="20968" y1="23667" x2="24424" y2="31667"/>
                        <a14:foregroundMark x1="24424" y1="31667" x2="22465" y2="43000"/>
                        <a14:foregroundMark x1="22465" y1="43000" x2="20392" y2="42333"/>
                        <a14:foregroundMark x1="5876" y1="21667" x2="10253" y2="22667"/>
                        <a14:foregroundMark x1="10253" y1="22667" x2="8525" y2="34333"/>
                        <a14:foregroundMark x1="8525" y1="34333" x2="5415" y2="25667"/>
                        <a14:foregroundMark x1="5415" y1="25667" x2="5530" y2="22667"/>
                        <a14:foregroundMark x1="6912" y1="20667" x2="2995" y2="15000"/>
                        <a14:foregroundMark x1="2995" y1="15000" x2="2074" y2="27333"/>
                        <a14:foregroundMark x1="2074" y1="27333" x2="5645" y2="32667"/>
                        <a14:foregroundMark x1="7143" y1="21000" x2="6567" y2="17333"/>
                        <a14:foregroundMark x1="922" y1="44000" x2="4493" y2="42333"/>
                        <a14:backgroundMark x1="10945" y1="59000" x2="10945" y2="59000"/>
                        <a14:backgroundMark x1="11214" y1="58000" x2="11406" y2="57667"/>
                        <a14:backgroundMark x1="10829" y1="58667" x2="11214" y2="58000"/>
                      </a14:backgroundRemoval>
                    </a14:imgEffect>
                  </a14:imgLayer>
                </a14:imgProps>
              </a:ext>
            </a:extLst>
          </a:blip>
          <a:srcRect r="74221" b="31840"/>
          <a:stretch/>
        </p:blipFill>
        <p:spPr>
          <a:xfrm>
            <a:off x="7748956" y="2461435"/>
            <a:ext cx="3604844" cy="329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975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Data Considerations &amp; Inputs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fontScale="925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When we design our database there are decisions we must make – these are led by our </a:t>
            </a:r>
            <a:r>
              <a:rPr lang="en-GB" b="1" dirty="0">
                <a:solidFill>
                  <a:srgbClr val="FFC000"/>
                </a:solidFill>
              </a:rPr>
              <a:t>Considerations</a:t>
            </a:r>
            <a:r>
              <a:rPr lang="en-GB" dirty="0">
                <a:solidFill>
                  <a:schemeClr val="bg1"/>
                </a:solidFill>
              </a:rPr>
              <a:t> &amp; </a:t>
            </a:r>
            <a:r>
              <a:rPr lang="en-GB" b="1" dirty="0">
                <a:solidFill>
                  <a:srgbClr val="FFC000"/>
                </a:solidFill>
              </a:rPr>
              <a:t>Inputs</a:t>
            </a:r>
            <a:r>
              <a:rPr lang="en-GB" dirty="0">
                <a:solidFill>
                  <a:schemeClr val="bg1"/>
                </a:solidFill>
              </a:rPr>
              <a:t>: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Normalised </a:t>
            </a:r>
            <a:r>
              <a:rPr lang="en-GB" b="1" dirty="0">
                <a:solidFill>
                  <a:srgbClr val="FFC000"/>
                </a:solidFill>
              </a:rPr>
              <a:t>Relations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Estimated </a:t>
            </a:r>
            <a:r>
              <a:rPr lang="en-GB" b="1" dirty="0">
                <a:solidFill>
                  <a:srgbClr val="FFC000"/>
                </a:solidFill>
              </a:rPr>
              <a:t>Volumes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Property </a:t>
            </a:r>
            <a:r>
              <a:rPr lang="en-GB" b="1" dirty="0">
                <a:solidFill>
                  <a:srgbClr val="FFC000"/>
                </a:solidFill>
              </a:rPr>
              <a:t>Definitions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rgbClr val="FFC000"/>
                </a:solidFill>
              </a:rPr>
              <a:t>Administration</a:t>
            </a:r>
            <a:r>
              <a:rPr lang="en-GB" dirty="0">
                <a:solidFill>
                  <a:schemeClr val="bg1"/>
                </a:solidFill>
              </a:rPr>
              <a:t> Needs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Data </a:t>
            </a:r>
            <a:r>
              <a:rPr lang="en-GB" b="1" dirty="0">
                <a:solidFill>
                  <a:srgbClr val="FFC000"/>
                </a:solidFill>
              </a:rPr>
              <a:t>Integrity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Database Management </a:t>
            </a:r>
            <a:r>
              <a:rPr lang="en-GB" b="1" dirty="0">
                <a:solidFill>
                  <a:srgbClr val="FFC000"/>
                </a:solidFill>
              </a:rPr>
              <a:t>Tech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D4822D-3889-E347-A4C3-2264AEB52E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157" b="98403" l="1438" r="23642">
                        <a14:foregroundMark x1="6869" y1="81470" x2="7348" y2="81949"/>
                        <a14:foregroundMark x1="11502" y1="84185" x2="12300" y2="83227"/>
                        <a14:foregroundMark x1="7508" y1="84824" x2="10543" y2="86581"/>
                        <a14:foregroundMark x1="10543" y1="86581" x2="13738" y2="84665"/>
                        <a14:foregroundMark x1="13738" y1="84665" x2="16933" y2="85942"/>
                        <a14:foregroundMark x1="16933" y1="85942" x2="18211" y2="82268"/>
                        <a14:foregroundMark x1="18211" y1="82268" x2="14537" y2="85144"/>
                        <a14:foregroundMark x1="14537" y1="85144" x2="12780" y2="81789"/>
                        <a14:foregroundMark x1="12780" y1="81789" x2="11182" y2="92812"/>
                        <a14:foregroundMark x1="11182" y1="92812" x2="12939" y2="95847"/>
                        <a14:foregroundMark x1="12939" y1="95847" x2="12939" y2="97444"/>
                        <a14:foregroundMark x1="12780" y1="80192" x2="12780" y2="81310"/>
                        <a14:foregroundMark x1="8786" y1="77476" x2="12141" y2="77476"/>
                        <a14:foregroundMark x1="12141" y1="77476" x2="15815" y2="77316"/>
                        <a14:foregroundMark x1="22684" y1="84026" x2="23003" y2="90415"/>
                        <a14:foregroundMark x1="10703" y1="98403" x2="15176" y2="98083"/>
                        <a14:foregroundMark x1="1597" y1="89776" x2="2077" y2="85783"/>
                        <a14:foregroundMark x1="23003" y1="85463" x2="23642" y2="88658"/>
                        <a14:foregroundMark x1="23642" y1="88658" x2="23323" y2="90096"/>
                        <a14:backgroundMark x1="1118" y1="89936" x2="1438" y2="90256"/>
                        <a14:backgroundMark x1="1118" y1="89936" x2="1438" y2="90415"/>
                        <a14:backgroundMark x1="1438" y1="90415" x2="1757" y2="90895"/>
                      </a14:backgroundRemoval>
                    </a14:imgEffect>
                  </a14:imgLayer>
                </a14:imgProps>
              </a:ext>
            </a:extLst>
          </a:blip>
          <a:srcRect t="75333" r="74711"/>
          <a:stretch/>
        </p:blipFill>
        <p:spPr>
          <a:xfrm>
            <a:off x="8162267" y="3016251"/>
            <a:ext cx="2592915" cy="252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4481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Data Decisions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All of our considerations &amp; inputs should lead us to more natural decisions on how we store our data, such as: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Property </a:t>
            </a:r>
            <a:r>
              <a:rPr lang="en-GB" b="1" dirty="0">
                <a:solidFill>
                  <a:srgbClr val="FFC000"/>
                </a:solidFill>
              </a:rPr>
              <a:t>Data Types</a:t>
            </a:r>
          </a:p>
          <a:p>
            <a:pPr>
              <a:buSzPct val="90000"/>
            </a:pP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Physical Record </a:t>
            </a:r>
            <a:r>
              <a:rPr lang="en-GB" b="1" dirty="0">
                <a:solidFill>
                  <a:srgbClr val="FFC000"/>
                </a:solidFill>
              </a:rPr>
              <a:t>Volumes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Record </a:t>
            </a:r>
            <a:r>
              <a:rPr lang="en-GB" b="1" dirty="0">
                <a:solidFill>
                  <a:srgbClr val="FFC000"/>
                </a:solidFill>
              </a:rPr>
              <a:t>Organisations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rgbClr val="FFC000"/>
                </a:solidFill>
              </a:rPr>
              <a:t>Indexes</a:t>
            </a:r>
            <a:r>
              <a:rPr lang="en-GB" dirty="0">
                <a:solidFill>
                  <a:schemeClr val="bg1"/>
                </a:solidFill>
              </a:rPr>
              <a:t> &amp; </a:t>
            </a:r>
            <a:r>
              <a:rPr lang="en-GB" b="1" dirty="0">
                <a:solidFill>
                  <a:srgbClr val="FFC000"/>
                </a:solidFill>
              </a:rPr>
              <a:t>Architectures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rgbClr val="FFC000"/>
                </a:solidFill>
              </a:rPr>
              <a:t>Query Optimisation </a:t>
            </a:r>
          </a:p>
          <a:p>
            <a:pPr marL="0" indent="0">
              <a:buSzPct val="90000"/>
              <a:buNone/>
            </a:pPr>
            <a:r>
              <a:rPr lang="en-GB" dirty="0">
                <a:solidFill>
                  <a:schemeClr val="bg1"/>
                </a:solidFill>
              </a:rPr>
              <a:t>Let’s look at these a bit more in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depth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4D638A-BC65-3849-83A3-75A61A108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862" y="3019245"/>
            <a:ext cx="4161047" cy="251019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382785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Properties &amp; Data Types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602105"/>
            <a:ext cx="5872993" cy="4667250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All Entities require </a:t>
            </a:r>
            <a:r>
              <a:rPr lang="en-GB" b="1" dirty="0">
                <a:solidFill>
                  <a:srgbClr val="FFC000"/>
                </a:solidFill>
              </a:rPr>
              <a:t>Properties</a:t>
            </a:r>
            <a:r>
              <a:rPr lang="en-GB" dirty="0">
                <a:solidFill>
                  <a:schemeClr val="bg1"/>
                </a:solidFill>
              </a:rPr>
              <a:t> – these are what divide &amp; organise our data inside our entity, however each section needs the right container - these are our </a:t>
            </a:r>
            <a:r>
              <a:rPr lang="en-GB" b="1" dirty="0">
                <a:solidFill>
                  <a:srgbClr val="FFC000"/>
                </a:solidFill>
              </a:rPr>
              <a:t>Data Types</a:t>
            </a:r>
          </a:p>
          <a:p>
            <a:pPr marL="0" indent="0">
              <a:buNone/>
            </a:pPr>
            <a:endParaRPr lang="en-GB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To define our data types we need to decide how we want our data to be outputted – for this let’s set some properties for our </a:t>
            </a:r>
            <a:r>
              <a:rPr lang="en-GB" b="1" dirty="0">
                <a:solidFill>
                  <a:srgbClr val="FFC000"/>
                </a:solidFill>
              </a:rPr>
              <a:t>Order</a:t>
            </a:r>
            <a:r>
              <a:rPr lang="en-GB" dirty="0">
                <a:solidFill>
                  <a:schemeClr val="bg1"/>
                </a:solidFill>
              </a:rPr>
              <a:t> entity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Properties are what later become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our Order </a:t>
            </a:r>
            <a:r>
              <a:rPr lang="en-GB" b="1" dirty="0">
                <a:solidFill>
                  <a:srgbClr val="FFC000"/>
                </a:solidFill>
              </a:rPr>
              <a:t>Columns</a:t>
            </a:r>
            <a:r>
              <a:rPr lang="en-GB" dirty="0">
                <a:solidFill>
                  <a:schemeClr val="bg1"/>
                </a:solidFill>
              </a:rPr>
              <a:t> in our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database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98059FF-36AB-8249-A543-D55A35C5B3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526121"/>
              </p:ext>
            </p:extLst>
          </p:nvPr>
        </p:nvGraphicFramePr>
        <p:xfrm>
          <a:off x="7973100" y="2655570"/>
          <a:ext cx="3066964" cy="2560320"/>
        </p:xfrm>
        <a:graphic>
          <a:graphicData uri="http://schemas.openxmlformats.org/drawingml/2006/table">
            <a:tbl>
              <a:tblPr firstRow="1" bandCol="1">
                <a:tableStyleId>{5C22544A-7EE6-4342-B048-85BDC9FD1C3A}</a:tableStyleId>
              </a:tblPr>
              <a:tblGrid>
                <a:gridCol w="1286817">
                  <a:extLst>
                    <a:ext uri="{9D8B030D-6E8A-4147-A177-3AD203B41FA5}">
                      <a16:colId xmlns:a16="http://schemas.microsoft.com/office/drawing/2014/main" val="1904218323"/>
                    </a:ext>
                  </a:extLst>
                </a:gridCol>
                <a:gridCol w="1780147">
                  <a:extLst>
                    <a:ext uri="{9D8B030D-6E8A-4147-A177-3AD203B41FA5}">
                      <a16:colId xmlns:a16="http://schemas.microsoft.com/office/drawing/2014/main" val="1016656624"/>
                    </a:ext>
                  </a:extLst>
                </a:gridCol>
              </a:tblGrid>
              <a:tr h="263595">
                <a:tc gridSpan="2">
                  <a:txBody>
                    <a:bodyPr/>
                    <a:lstStyle/>
                    <a:p>
                      <a:r>
                        <a:rPr lang="en-US" dirty="0"/>
                        <a:t>Order</a:t>
                      </a:r>
                    </a:p>
                  </a:txBody>
                  <a:tcPr>
                    <a:lnB w="381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16255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CustomerID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UniqueIdentifier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48587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DateTime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193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Status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4230136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Tax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055394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2740638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Payment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Varchar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6332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77150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Physical Record Volumes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602105"/>
            <a:ext cx="5872993" cy="4667250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We also need to know how big our container needs to be - these are </a:t>
            </a:r>
            <a:r>
              <a:rPr lang="en-GB" b="1" dirty="0">
                <a:solidFill>
                  <a:srgbClr val="FFC000"/>
                </a:solidFill>
              </a:rPr>
              <a:t>Volumes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Some of our data types will do this automatically (i.e. Booleans) but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some will need our help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These are mostly </a:t>
            </a:r>
            <a:r>
              <a:rPr lang="en-GB" dirty="0">
                <a:solidFill>
                  <a:srgbClr val="FFC000"/>
                </a:solidFill>
              </a:rPr>
              <a:t>Varchars</a:t>
            </a:r>
            <a:r>
              <a:rPr lang="en-GB" dirty="0">
                <a:solidFill>
                  <a:schemeClr val="bg1"/>
                </a:solidFill>
              </a:rPr>
              <a:t> &amp;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rgbClr val="FFC000"/>
                </a:solidFill>
              </a:rPr>
              <a:t>Floats</a:t>
            </a:r>
            <a:r>
              <a:rPr lang="en-GB" dirty="0">
                <a:solidFill>
                  <a:schemeClr val="bg1"/>
                </a:solidFill>
              </a:rPr>
              <a:t>, whose volume act as a max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value to protect the overall size of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database &amp; the data integrity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98059FF-36AB-8249-A543-D55A35C5B3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392364"/>
              </p:ext>
            </p:extLst>
          </p:nvPr>
        </p:nvGraphicFramePr>
        <p:xfrm>
          <a:off x="7399176" y="2655570"/>
          <a:ext cx="3865724" cy="2560320"/>
        </p:xfrm>
        <a:graphic>
          <a:graphicData uri="http://schemas.openxmlformats.org/drawingml/2006/table">
            <a:tbl>
              <a:tblPr firstRow="1" bandCol="1">
                <a:tableStyleId>{5C22544A-7EE6-4342-B048-85BDC9FD1C3A}</a:tableStyleId>
              </a:tblPr>
              <a:tblGrid>
                <a:gridCol w="1427324">
                  <a:extLst>
                    <a:ext uri="{9D8B030D-6E8A-4147-A177-3AD203B41FA5}">
                      <a16:colId xmlns:a16="http://schemas.microsoft.com/office/drawing/2014/main" val="1904218323"/>
                    </a:ext>
                  </a:extLst>
                </a:gridCol>
                <a:gridCol w="1803400">
                  <a:extLst>
                    <a:ext uri="{9D8B030D-6E8A-4147-A177-3AD203B41FA5}">
                      <a16:colId xmlns:a16="http://schemas.microsoft.com/office/drawing/2014/main" val="101665662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1641578214"/>
                    </a:ext>
                  </a:extLst>
                </a:gridCol>
              </a:tblGrid>
              <a:tr h="263595">
                <a:tc gridSpan="3">
                  <a:txBody>
                    <a:bodyPr/>
                    <a:lstStyle/>
                    <a:p>
                      <a:r>
                        <a:rPr lang="en-US" dirty="0"/>
                        <a:t>Order</a:t>
                      </a:r>
                    </a:p>
                  </a:txBody>
                  <a:tcPr>
                    <a:lnB w="381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B w="381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516255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CustomerID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UniqueIdentifier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48587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DateTime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193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Status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4230136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Tax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055394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2740638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Payment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Varchar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9246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57686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Record Organisation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602105"/>
            <a:ext cx="5872993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We need to find a customers order, first we search their </a:t>
            </a:r>
            <a:r>
              <a:rPr lang="en-GB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Customer ID</a:t>
            </a:r>
          </a:p>
          <a:p>
            <a:pPr marL="0" indent="0">
              <a:buNone/>
            </a:pPr>
            <a:endParaRPr lang="en-GB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Oh no! Since opening, our customer placed 10 orders with us, so what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Date </a:t>
            </a:r>
            <a:r>
              <a:rPr lang="en-GB" dirty="0">
                <a:solidFill>
                  <a:schemeClr val="bg1"/>
                </a:solidFill>
              </a:rPr>
              <a:t>did they place the order?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Doh! Our customer placed 2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orders that day, so how much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was the </a:t>
            </a:r>
            <a:r>
              <a:rPr lang="en-GB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Total</a:t>
            </a:r>
            <a:r>
              <a:rPr lang="en-GB" dirty="0">
                <a:solidFill>
                  <a:schemeClr val="bg1"/>
                </a:solidFill>
              </a:rPr>
              <a:t> of their order?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4AFA57-B7CB-3740-9EA9-898101101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116" y="2415064"/>
            <a:ext cx="3201002" cy="30413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62257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Record Organisation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901825"/>
            <a:ext cx="5872993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Finally! We find our customers order,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but we had to ask </a:t>
            </a:r>
            <a:r>
              <a:rPr lang="en-GB" b="1" dirty="0">
                <a:solidFill>
                  <a:srgbClr val="FFC000"/>
                </a:solidFill>
              </a:rPr>
              <a:t>three</a:t>
            </a:r>
            <a:r>
              <a:rPr lang="en-GB" dirty="0">
                <a:solidFill>
                  <a:schemeClr val="bg1"/>
                </a:solidFill>
              </a:rPr>
              <a:t> questions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Can we find the same order by asking only </a:t>
            </a:r>
            <a:r>
              <a:rPr lang="en-GB" b="1" dirty="0">
                <a:solidFill>
                  <a:srgbClr val="FFC000"/>
                </a:solidFill>
              </a:rPr>
              <a:t>one</a:t>
            </a:r>
            <a:r>
              <a:rPr lang="en-GB" dirty="0">
                <a:solidFill>
                  <a:schemeClr val="bg1"/>
                </a:solidFill>
              </a:rPr>
              <a:t> question?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We can ask the customer for a unique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rgbClr val="FFC000"/>
                </a:solidFill>
              </a:rPr>
              <a:t>Order ID </a:t>
            </a:r>
            <a:r>
              <a:rPr lang="en-GB" dirty="0">
                <a:solidFill>
                  <a:schemeClr val="bg1"/>
                </a:solidFill>
              </a:rPr>
              <a:t>number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Each question we ask our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database uses a resource, the less questions we can ask the better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our database will perform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98059FF-36AB-8249-A543-D55A35C5B391}"/>
              </a:ext>
            </a:extLst>
          </p:cNvPr>
          <p:cNvGraphicFramePr>
            <a:graphicFrameLocks noGrp="1"/>
          </p:cNvGraphicFramePr>
          <p:nvPr/>
        </p:nvGraphicFramePr>
        <p:xfrm>
          <a:off x="7399176" y="2655570"/>
          <a:ext cx="3865724" cy="2926080"/>
        </p:xfrm>
        <a:graphic>
          <a:graphicData uri="http://schemas.openxmlformats.org/drawingml/2006/table">
            <a:tbl>
              <a:tblPr firstRow="1" bandCol="1">
                <a:tableStyleId>{5C22544A-7EE6-4342-B048-85BDC9FD1C3A}</a:tableStyleId>
              </a:tblPr>
              <a:tblGrid>
                <a:gridCol w="1427324">
                  <a:extLst>
                    <a:ext uri="{9D8B030D-6E8A-4147-A177-3AD203B41FA5}">
                      <a16:colId xmlns:a16="http://schemas.microsoft.com/office/drawing/2014/main" val="1904218323"/>
                    </a:ext>
                  </a:extLst>
                </a:gridCol>
                <a:gridCol w="1803400">
                  <a:extLst>
                    <a:ext uri="{9D8B030D-6E8A-4147-A177-3AD203B41FA5}">
                      <a16:colId xmlns:a16="http://schemas.microsoft.com/office/drawing/2014/main" val="101665662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1641578214"/>
                    </a:ext>
                  </a:extLst>
                </a:gridCol>
              </a:tblGrid>
              <a:tr h="263595">
                <a:tc gridSpan="3">
                  <a:txBody>
                    <a:bodyPr/>
                    <a:lstStyle/>
                    <a:p>
                      <a:r>
                        <a:rPr lang="en-US" dirty="0"/>
                        <a:t>Order</a:t>
                      </a:r>
                    </a:p>
                  </a:txBody>
                  <a:tcPr>
                    <a:lnB w="381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B w="381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516255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b="1" dirty="0"/>
                        <a:t>OrderID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UniqueIdentifier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18142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CustomerID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UniqueIdentifier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48587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DateTime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193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Status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4230136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Tax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055394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2740638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Payment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Varchar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9246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74312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Indexes &amp; Architectures - Primary Keys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901825"/>
            <a:ext cx="587299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Now we have our Order ID property we can make even more use of it by making it a </a:t>
            </a:r>
            <a:r>
              <a:rPr lang="en-GB" b="1" dirty="0">
                <a:solidFill>
                  <a:srgbClr val="FFC000"/>
                </a:solidFill>
              </a:rPr>
              <a:t>Primary Key</a:t>
            </a:r>
            <a:r>
              <a:rPr lang="en-GB" dirty="0">
                <a:solidFill>
                  <a:schemeClr val="bg1"/>
                </a:solidFill>
              </a:rPr>
              <a:t> – this one of three types of Index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Primary Keys indicate that the field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is </a:t>
            </a:r>
            <a:r>
              <a:rPr lang="en-GB" b="1" dirty="0">
                <a:solidFill>
                  <a:srgbClr val="FFC000"/>
                </a:solidFill>
              </a:rPr>
              <a:t>unique</a:t>
            </a:r>
            <a:r>
              <a:rPr lang="en-GB" dirty="0">
                <a:solidFill>
                  <a:schemeClr val="bg1"/>
                </a:solidFill>
              </a:rPr>
              <a:t> and is the </a:t>
            </a:r>
            <a:r>
              <a:rPr lang="en-GB" b="1" dirty="0">
                <a:solidFill>
                  <a:srgbClr val="FFC000"/>
                </a:solidFill>
              </a:rPr>
              <a:t>identifier</a:t>
            </a:r>
            <a:r>
              <a:rPr lang="en-GB" dirty="0">
                <a:solidFill>
                  <a:schemeClr val="bg1"/>
                </a:solidFill>
              </a:rPr>
              <a:t> for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the entity and as such will assign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 unique value to the record for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us giving it an </a:t>
            </a:r>
            <a:r>
              <a:rPr lang="en-GB" b="1" dirty="0">
                <a:solidFill>
                  <a:srgbClr val="FFC000"/>
                </a:solidFill>
              </a:rPr>
              <a:t>indexable</a:t>
            </a:r>
            <a:r>
              <a:rPr lang="en-GB" dirty="0">
                <a:solidFill>
                  <a:schemeClr val="bg1"/>
                </a:solidFill>
              </a:rPr>
              <a:t> value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98059FF-36AB-8249-A543-D55A35C5B3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7363687"/>
              </p:ext>
            </p:extLst>
          </p:nvPr>
        </p:nvGraphicFramePr>
        <p:xfrm>
          <a:off x="7399176" y="2655570"/>
          <a:ext cx="3865724" cy="2926080"/>
        </p:xfrm>
        <a:graphic>
          <a:graphicData uri="http://schemas.openxmlformats.org/drawingml/2006/table">
            <a:tbl>
              <a:tblPr firstRow="1" bandCol="1">
                <a:tableStyleId>{5C22544A-7EE6-4342-B048-85BDC9FD1C3A}</a:tableStyleId>
              </a:tblPr>
              <a:tblGrid>
                <a:gridCol w="1427324">
                  <a:extLst>
                    <a:ext uri="{9D8B030D-6E8A-4147-A177-3AD203B41FA5}">
                      <a16:colId xmlns:a16="http://schemas.microsoft.com/office/drawing/2014/main" val="1904218323"/>
                    </a:ext>
                  </a:extLst>
                </a:gridCol>
                <a:gridCol w="1803400">
                  <a:extLst>
                    <a:ext uri="{9D8B030D-6E8A-4147-A177-3AD203B41FA5}">
                      <a16:colId xmlns:a16="http://schemas.microsoft.com/office/drawing/2014/main" val="1016656624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1641578214"/>
                    </a:ext>
                  </a:extLst>
                </a:gridCol>
              </a:tblGrid>
              <a:tr h="263595">
                <a:tc gridSpan="3">
                  <a:txBody>
                    <a:bodyPr/>
                    <a:lstStyle/>
                    <a:p>
                      <a:r>
                        <a:rPr lang="en-US" dirty="0"/>
                        <a:t>Order</a:t>
                      </a:r>
                    </a:p>
                  </a:txBody>
                  <a:tcPr>
                    <a:lnB w="381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B w="381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516255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b="1" dirty="0"/>
                        <a:t>     OrderID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UniqueIdentifier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18142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CustomerID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UniqueIdentifier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48587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DateTime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193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Status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4230136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Tax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055394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2740638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Payment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Varchar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924664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2DA8D50-F272-B844-96AF-63CF726E3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338" y="3052764"/>
            <a:ext cx="288925" cy="28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407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Indexes &amp; Architectures – Foreign Keys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901825"/>
            <a:ext cx="587299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Sometimes we may need to reference another index in our search results – a </a:t>
            </a:r>
            <a:r>
              <a:rPr lang="en-GB" b="1" dirty="0">
                <a:solidFill>
                  <a:srgbClr val="FFC000"/>
                </a:solidFill>
              </a:rPr>
              <a:t>Foreign Keys </a:t>
            </a:r>
            <a:r>
              <a:rPr lang="en-GB" dirty="0">
                <a:solidFill>
                  <a:schemeClr val="bg1"/>
                </a:solidFill>
              </a:rPr>
              <a:t>allow us to </a:t>
            </a:r>
            <a:r>
              <a:rPr lang="en-GB" b="1" dirty="0">
                <a:solidFill>
                  <a:srgbClr val="FFC000"/>
                </a:solidFill>
              </a:rPr>
              <a:t>inject a record </a:t>
            </a:r>
            <a:r>
              <a:rPr lang="en-GB" dirty="0">
                <a:solidFill>
                  <a:schemeClr val="bg1"/>
                </a:solidFill>
              </a:rPr>
              <a:t>from another entity into our existing record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The foreign key in our order entity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is the </a:t>
            </a:r>
            <a:r>
              <a:rPr lang="en-GB" dirty="0">
                <a:solidFill>
                  <a:srgbClr val="00B0F0"/>
                </a:solidFill>
              </a:rPr>
              <a:t>Customer ID </a:t>
            </a:r>
            <a:r>
              <a:rPr lang="en-GB" dirty="0">
                <a:solidFill>
                  <a:schemeClr val="bg1"/>
                </a:solidFill>
              </a:rPr>
              <a:t>property – by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using just the Customers ID no.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we can access their data such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as address, name etc.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98059FF-36AB-8249-A543-D55A35C5B3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376009"/>
              </p:ext>
            </p:extLst>
          </p:nvPr>
        </p:nvGraphicFramePr>
        <p:xfrm>
          <a:off x="7399176" y="2655570"/>
          <a:ext cx="3865724" cy="2926080"/>
        </p:xfrm>
        <a:graphic>
          <a:graphicData uri="http://schemas.openxmlformats.org/drawingml/2006/table">
            <a:tbl>
              <a:tblPr firstRow="1" bandCol="1">
                <a:tableStyleId>{5C22544A-7EE6-4342-B048-85BDC9FD1C3A}</a:tableStyleId>
              </a:tblPr>
              <a:tblGrid>
                <a:gridCol w="1592424">
                  <a:extLst>
                    <a:ext uri="{9D8B030D-6E8A-4147-A177-3AD203B41FA5}">
                      <a16:colId xmlns:a16="http://schemas.microsoft.com/office/drawing/2014/main" val="1904218323"/>
                    </a:ext>
                  </a:extLst>
                </a:gridCol>
                <a:gridCol w="1765300">
                  <a:extLst>
                    <a:ext uri="{9D8B030D-6E8A-4147-A177-3AD203B41FA5}">
                      <a16:colId xmlns:a16="http://schemas.microsoft.com/office/drawing/2014/main" val="101665662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641578214"/>
                    </a:ext>
                  </a:extLst>
                </a:gridCol>
              </a:tblGrid>
              <a:tr h="263595">
                <a:tc gridSpan="3">
                  <a:txBody>
                    <a:bodyPr/>
                    <a:lstStyle/>
                    <a:p>
                      <a:r>
                        <a:rPr lang="en-US" dirty="0"/>
                        <a:t>Order</a:t>
                      </a:r>
                    </a:p>
                  </a:txBody>
                  <a:tcPr>
                    <a:lnB w="381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B w="381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516255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b="1" dirty="0"/>
                        <a:t>     OrderID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UniqueIdentifier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18142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     CustomerID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UniqueIdentifier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48587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DateTime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193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Status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4230136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Tax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055394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2740638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Payment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Varchar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924664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2DA8D50-F272-B844-96AF-63CF726E3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338" y="3052764"/>
            <a:ext cx="288925" cy="288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5BFC2E-E079-D14F-8BE9-E1991D1B42E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B0F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429337" y="3429000"/>
            <a:ext cx="288925" cy="28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439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So You’re Ready to Create Your First Database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But, what is a database? A collection of data? Yes, however lets look deeper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Each piece of our data is on a single sheet of A4 paper – to prevent data loss we need a </a:t>
            </a:r>
            <a:r>
              <a:rPr lang="en-GB" b="1" dirty="0">
                <a:solidFill>
                  <a:srgbClr val="FFC000"/>
                </a:solidFill>
              </a:rPr>
              <a:t>storage system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We invest in a filing cabinet. Each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drawer is a </a:t>
            </a:r>
            <a:r>
              <a:rPr lang="en-GB" b="1" dirty="0">
                <a:solidFill>
                  <a:srgbClr val="FFC000"/>
                </a:solidFill>
              </a:rPr>
              <a:t>group</a:t>
            </a:r>
            <a:r>
              <a:rPr lang="en-GB" dirty="0">
                <a:solidFill>
                  <a:schemeClr val="bg1"/>
                </a:solidFill>
              </a:rPr>
              <a:t> of data and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tabs inside are a </a:t>
            </a:r>
            <a:r>
              <a:rPr lang="en-GB" b="1" dirty="0">
                <a:solidFill>
                  <a:srgbClr val="FFC000"/>
                </a:solidFill>
              </a:rPr>
              <a:t>section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C78D8DF1-E1BA-4548-A38F-B9F05EB90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96746" y="2648744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53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Query Optimisation 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901825"/>
            <a:ext cx="5872993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By putting all these measures in place we have already optimised our queries 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We created properties so we </a:t>
            </a:r>
            <a:r>
              <a:rPr lang="en-GB" b="1" dirty="0">
                <a:solidFill>
                  <a:srgbClr val="FFC000"/>
                </a:solidFill>
              </a:rPr>
              <a:t>don’t have to access the whole record 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We set volumes to </a:t>
            </a:r>
            <a:r>
              <a:rPr lang="en-GB" b="1" dirty="0">
                <a:solidFill>
                  <a:srgbClr val="FFC000"/>
                </a:solidFill>
              </a:rPr>
              <a:t>limit the size of the data we search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We created an ID field to </a:t>
            </a:r>
            <a:r>
              <a:rPr lang="en-GB" b="1" dirty="0">
                <a:solidFill>
                  <a:srgbClr val="FFC000"/>
                </a:solidFill>
              </a:rPr>
              <a:t>limit properties to search over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We indexed the ID fields to </a:t>
            </a:r>
            <a:r>
              <a:rPr lang="en-GB" b="1" dirty="0">
                <a:solidFill>
                  <a:srgbClr val="FFC000"/>
                </a:solidFill>
              </a:rPr>
              <a:t>stop us duplicating data </a:t>
            </a:r>
            <a:r>
              <a:rPr lang="en-GB" dirty="0">
                <a:solidFill>
                  <a:schemeClr val="bg1"/>
                </a:solidFill>
              </a:rPr>
              <a:t>across entities</a:t>
            </a:r>
          </a:p>
          <a:p>
            <a:pPr marL="0" indent="0">
              <a:buSzPct val="90000"/>
              <a:buNone/>
            </a:pPr>
            <a:r>
              <a:rPr lang="en-GB" dirty="0">
                <a:solidFill>
                  <a:schemeClr val="bg1"/>
                </a:solidFill>
              </a:rPr>
              <a:t>All this helps to shave precious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time off returning a result, which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reduces the load time of our app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98059FF-36AB-8249-A543-D55A35C5B391}"/>
              </a:ext>
            </a:extLst>
          </p:cNvPr>
          <p:cNvGraphicFramePr>
            <a:graphicFrameLocks noGrp="1"/>
          </p:cNvGraphicFramePr>
          <p:nvPr/>
        </p:nvGraphicFramePr>
        <p:xfrm>
          <a:off x="7399176" y="2655570"/>
          <a:ext cx="3865724" cy="2926080"/>
        </p:xfrm>
        <a:graphic>
          <a:graphicData uri="http://schemas.openxmlformats.org/drawingml/2006/table">
            <a:tbl>
              <a:tblPr firstRow="1" bandCol="1">
                <a:tableStyleId>{5C22544A-7EE6-4342-B048-85BDC9FD1C3A}</a:tableStyleId>
              </a:tblPr>
              <a:tblGrid>
                <a:gridCol w="1592424">
                  <a:extLst>
                    <a:ext uri="{9D8B030D-6E8A-4147-A177-3AD203B41FA5}">
                      <a16:colId xmlns:a16="http://schemas.microsoft.com/office/drawing/2014/main" val="1904218323"/>
                    </a:ext>
                  </a:extLst>
                </a:gridCol>
                <a:gridCol w="1765300">
                  <a:extLst>
                    <a:ext uri="{9D8B030D-6E8A-4147-A177-3AD203B41FA5}">
                      <a16:colId xmlns:a16="http://schemas.microsoft.com/office/drawing/2014/main" val="101665662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641578214"/>
                    </a:ext>
                  </a:extLst>
                </a:gridCol>
              </a:tblGrid>
              <a:tr h="263595">
                <a:tc gridSpan="3">
                  <a:txBody>
                    <a:bodyPr/>
                    <a:lstStyle/>
                    <a:p>
                      <a:r>
                        <a:rPr lang="en-US" dirty="0"/>
                        <a:t>Order</a:t>
                      </a:r>
                    </a:p>
                  </a:txBody>
                  <a:tcPr>
                    <a:lnB w="381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B w="381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516255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b="1" dirty="0"/>
                        <a:t>     OrderID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UniqueIdentifier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18142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     CustomerID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UniqueIdentifier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4858715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DateTime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193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Status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4230136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Tax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0553940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2740638"/>
                  </a:ext>
                </a:extLst>
              </a:tr>
              <a:tr h="263595">
                <a:tc>
                  <a:txBody>
                    <a:bodyPr/>
                    <a:lstStyle/>
                    <a:p>
                      <a:r>
                        <a:rPr lang="en-US" dirty="0"/>
                        <a:t>Payment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Varchar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924664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2DA8D50-F272-B844-96AF-63CF726E3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338" y="3052764"/>
            <a:ext cx="288925" cy="288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5BFC2E-E079-D14F-8BE9-E1991D1B42E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B0F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429337" y="3429000"/>
            <a:ext cx="288925" cy="28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9828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ln>
            <a:solidFill>
              <a:srgbClr val="FFFF00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GB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CHALLENGE TIME!</a:t>
            </a:r>
            <a:endParaRPr lang="en-GB" sz="48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 lnSpcReduction="10000"/>
          </a:bodyPr>
          <a:lstStyle/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Using your </a:t>
            </a:r>
            <a:r>
              <a:rPr lang="en-GB" sz="2400" b="1" dirty="0">
                <a:solidFill>
                  <a:srgbClr val="00B050"/>
                </a:solidFill>
              </a:rPr>
              <a:t>Logical Model </a:t>
            </a:r>
            <a:r>
              <a:rPr lang="en-GB" sz="2400" dirty="0">
                <a:solidFill>
                  <a:schemeClr val="bg1"/>
                </a:solidFill>
              </a:rPr>
              <a:t>create a </a:t>
            </a:r>
            <a:r>
              <a:rPr lang="en-GB" sz="2400" b="1" dirty="0">
                <a:solidFill>
                  <a:srgbClr val="00B050"/>
                </a:solidFill>
              </a:rPr>
              <a:t>Physical Model </a:t>
            </a:r>
            <a:r>
              <a:rPr lang="en-GB" sz="2400" dirty="0">
                <a:solidFill>
                  <a:schemeClr val="bg1"/>
                </a:solidFill>
              </a:rPr>
              <a:t>that includes the following: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Properties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Volumes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Unique IDs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Indexes </a:t>
            </a:r>
          </a:p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Bare in mind that our Order Entity was one of four and to build a complete model we need to put all the following in place for each and every entity</a:t>
            </a:r>
          </a:p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Share your Physical Models on our Discord Channel 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For bonus points discuss some of the decisions you made and why you made them</a:t>
            </a:r>
          </a:p>
        </p:txBody>
      </p:sp>
    </p:spTree>
    <p:extLst>
      <p:ext uri="{BB962C8B-B14F-4D97-AF65-F5344CB8AC3E}">
        <p14:creationId xmlns:p14="http://schemas.microsoft.com/office/powerpoint/2010/main" val="1713223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FFF60-7255-1741-8E31-9932B225D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rgbClr val="FFC000"/>
                </a:solidFill>
              </a:rPr>
              <a:t>Delivery App Physical Model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710606-C693-A046-B635-73B7FBE3F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900" y="1863725"/>
            <a:ext cx="566420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9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What is a Database?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C0B8BAB4-A1F2-FE4D-8B10-6A3381310B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Our database is similar to our filing cabinet, it </a:t>
            </a:r>
            <a:r>
              <a:rPr lang="en-GB" b="1" dirty="0">
                <a:solidFill>
                  <a:srgbClr val="FFC000"/>
                </a:solidFill>
              </a:rPr>
              <a:t>organises</a:t>
            </a:r>
            <a:r>
              <a:rPr lang="en-GB" dirty="0">
                <a:solidFill>
                  <a:schemeClr val="bg1"/>
                </a:solidFill>
              </a:rPr>
              <a:t> our data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A database is a collection of </a:t>
            </a:r>
            <a:r>
              <a:rPr lang="en-GB" b="1" dirty="0">
                <a:solidFill>
                  <a:srgbClr val="FFC000"/>
                </a:solidFill>
              </a:rPr>
              <a:t>tables</a:t>
            </a: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Each table is sorted into </a:t>
            </a:r>
            <a:r>
              <a:rPr lang="en-GB" b="1" dirty="0">
                <a:solidFill>
                  <a:srgbClr val="FFC000"/>
                </a:solidFill>
              </a:rPr>
              <a:t>columns</a:t>
            </a:r>
            <a:r>
              <a:rPr lang="en-GB" dirty="0">
                <a:solidFill>
                  <a:schemeClr val="bg1"/>
                </a:solidFill>
              </a:rPr>
              <a:t> </a:t>
            </a:r>
            <a:br>
              <a:rPr lang="en-GB" dirty="0">
                <a:solidFill>
                  <a:schemeClr val="bg1"/>
                </a:solidFill>
              </a:rPr>
            </a:b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Each column constructs a </a:t>
            </a:r>
            <a:r>
              <a:rPr lang="en-GB" b="1" dirty="0">
                <a:solidFill>
                  <a:srgbClr val="FFC000"/>
                </a:solidFill>
              </a:rPr>
              <a:t>row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08B77E-C403-3341-9192-F9592D095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539" y="3056858"/>
            <a:ext cx="4501005" cy="25344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A6E78F-89F1-8342-9B31-FCDF6B138C45}"/>
              </a:ext>
            </a:extLst>
          </p:cNvPr>
          <p:cNvSpPr txBox="1"/>
          <p:nvPr/>
        </p:nvSpPr>
        <p:spPr>
          <a:xfrm>
            <a:off x="7579159" y="4511040"/>
            <a:ext cx="674826" cy="289441"/>
          </a:xfrm>
          <a:prstGeom prst="roundRect">
            <a:avLst/>
          </a:prstGeom>
          <a:ln w="38100">
            <a:solidFill>
              <a:srgbClr val="FF0000"/>
            </a:solidFill>
          </a:ln>
          <a:effectLst>
            <a:outerShdw dist="12700" dir="2700000" algn="tl" rotWithShape="0">
              <a:prstClr val="black"/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Column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53B4BE4-73DA-0A4C-B928-2A936F8AACF4}"/>
              </a:ext>
            </a:extLst>
          </p:cNvPr>
          <p:cNvCxnSpPr>
            <a:stCxn id="5" idx="3"/>
          </p:cNvCxnSpPr>
          <p:nvPr/>
        </p:nvCxnSpPr>
        <p:spPr>
          <a:xfrm flipV="1">
            <a:off x="8253985" y="3901440"/>
            <a:ext cx="707135" cy="75432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5326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Designing Databases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There are two stages to planning a database:</a:t>
            </a:r>
          </a:p>
          <a:p>
            <a:pPr>
              <a:buSzPct val="90000"/>
            </a:pPr>
            <a:r>
              <a:rPr lang="en-GB" sz="2400" dirty="0">
                <a:solidFill>
                  <a:schemeClr val="bg1"/>
                </a:solidFill>
              </a:rPr>
              <a:t>Take our </a:t>
            </a:r>
            <a:r>
              <a:rPr lang="en-GB" sz="2400" dirty="0">
                <a:solidFill>
                  <a:srgbClr val="00B0F0"/>
                </a:solidFill>
              </a:rPr>
              <a:t>User Requirements </a:t>
            </a:r>
            <a:r>
              <a:rPr lang="en-GB" sz="1600" dirty="0">
                <a:solidFill>
                  <a:schemeClr val="bg1"/>
                </a:solidFill>
              </a:rPr>
              <a:t>(from our first section) </a:t>
            </a:r>
            <a:r>
              <a:rPr lang="en-GB" sz="2400" dirty="0">
                <a:solidFill>
                  <a:schemeClr val="bg1"/>
                </a:solidFill>
              </a:rPr>
              <a:t>and turn them into a </a:t>
            </a:r>
            <a:r>
              <a:rPr lang="en-GB" sz="2400" b="1" dirty="0">
                <a:solidFill>
                  <a:srgbClr val="00B050"/>
                </a:solidFill>
              </a:rPr>
              <a:t>Logical Model </a:t>
            </a:r>
          </a:p>
          <a:p>
            <a:pPr>
              <a:buSzPct val="90000"/>
            </a:pPr>
            <a:r>
              <a:rPr lang="en-GB" sz="2400" dirty="0">
                <a:solidFill>
                  <a:schemeClr val="bg1"/>
                </a:solidFill>
              </a:rPr>
              <a:t>Expand on the conceptual model to </a:t>
            </a:r>
            <a:br>
              <a:rPr lang="en-GB" sz="2400" dirty="0">
                <a:solidFill>
                  <a:schemeClr val="bg1"/>
                </a:solidFill>
              </a:rPr>
            </a:br>
            <a:r>
              <a:rPr lang="en-GB" sz="2400" dirty="0">
                <a:solidFill>
                  <a:schemeClr val="bg1"/>
                </a:solidFill>
              </a:rPr>
              <a:t>create a </a:t>
            </a:r>
            <a:r>
              <a:rPr lang="en-GB" sz="2400" b="1" dirty="0">
                <a:solidFill>
                  <a:srgbClr val="00B050"/>
                </a:solidFill>
              </a:rPr>
              <a:t>Physical Model</a:t>
            </a:r>
            <a:r>
              <a:rPr lang="en-GB" sz="2400" dirty="0">
                <a:solidFill>
                  <a:schemeClr val="bg1"/>
                </a:solidFill>
              </a:rPr>
              <a:t> of tables &amp; columns</a:t>
            </a:r>
            <a:endParaRPr lang="en-GB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From this we can </a:t>
            </a:r>
            <a:r>
              <a:rPr lang="en-GB" b="1" dirty="0">
                <a:solidFill>
                  <a:schemeClr val="accent4">
                    <a:lumMod val="75000"/>
                  </a:schemeClr>
                </a:solidFill>
              </a:rPr>
              <a:t>implement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our database and </a:t>
            </a:r>
            <a:r>
              <a:rPr lang="en-GB" b="1" dirty="0">
                <a:solidFill>
                  <a:schemeClr val="accent4">
                    <a:lumMod val="75000"/>
                  </a:schemeClr>
                </a:solidFill>
              </a:rPr>
              <a:t>load</a:t>
            </a:r>
            <a:r>
              <a:rPr lang="en-GB" dirty="0">
                <a:solidFill>
                  <a:schemeClr val="bg1"/>
                </a:solidFill>
              </a:rPr>
              <a:t> our data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D4A101C-646B-EF46-AE34-731F22D3D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8526" y="3429000"/>
            <a:ext cx="4430968" cy="120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3149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Creating a Little Bit of Logic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Let’s look at a basic ordering system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Each process as a minimum </a:t>
            </a:r>
            <a:r>
              <a:rPr lang="en-GB" dirty="0">
                <a:solidFill>
                  <a:srgbClr val="FFFF00"/>
                </a:solidFill>
              </a:rPr>
              <a:t>requires</a:t>
            </a:r>
            <a:r>
              <a:rPr lang="en-GB" dirty="0">
                <a:solidFill>
                  <a:schemeClr val="bg1"/>
                </a:solidFill>
              </a:rPr>
              <a:t>…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Customer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Product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Order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Order Lines</a:t>
            </a:r>
          </a:p>
          <a:p>
            <a:pPr marL="0" indent="0">
              <a:buSzPct val="90000"/>
              <a:buNone/>
            </a:pPr>
            <a:r>
              <a:rPr lang="en-GB" dirty="0">
                <a:solidFill>
                  <a:schemeClr val="bg1"/>
                </a:solidFill>
              </a:rPr>
              <a:t>Each of these is what we call an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rgbClr val="FFC000"/>
                </a:solidFill>
              </a:rPr>
              <a:t>Entity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>
              <a:buSzPct val="90000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7909A-0955-D243-B2F7-EC204AE0D7E2}"/>
              </a:ext>
            </a:extLst>
          </p:cNvPr>
          <p:cNvSpPr txBox="1"/>
          <p:nvPr/>
        </p:nvSpPr>
        <p:spPr>
          <a:xfrm>
            <a:off x="7595616" y="2340864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Customer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8A7345-CC30-0F47-AE12-ED1AE3F83C05}"/>
              </a:ext>
            </a:extLst>
          </p:cNvPr>
          <p:cNvSpPr txBox="1"/>
          <p:nvPr/>
        </p:nvSpPr>
        <p:spPr>
          <a:xfrm>
            <a:off x="7533972" y="4114332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Order</a:t>
            </a:r>
            <a:endParaRPr 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E0892E-35CC-E444-8CD7-C6AB12576EED}"/>
              </a:ext>
            </a:extLst>
          </p:cNvPr>
          <p:cNvSpPr txBox="1"/>
          <p:nvPr/>
        </p:nvSpPr>
        <p:spPr>
          <a:xfrm>
            <a:off x="8922882" y="3233694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Product</a:t>
            </a:r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4242A1-928C-AB49-9311-33431B4B5477}"/>
              </a:ext>
            </a:extLst>
          </p:cNvPr>
          <p:cNvSpPr txBox="1"/>
          <p:nvPr/>
        </p:nvSpPr>
        <p:spPr>
          <a:xfrm>
            <a:off x="8922881" y="4958228"/>
            <a:ext cx="1898629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OrderLines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01086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Entity Matchmaking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9788072" y="344972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Now we have our Entities, but they’re a little shy. We need to help them relate to each other. What do we know about a customer order?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Customers have </a:t>
            </a:r>
            <a:r>
              <a:rPr lang="en-GB" b="1" dirty="0">
                <a:solidFill>
                  <a:srgbClr val="00B050"/>
                </a:solidFill>
              </a:rPr>
              <a:t>many</a:t>
            </a:r>
            <a:r>
              <a:rPr lang="en-GB" dirty="0">
                <a:solidFill>
                  <a:schemeClr val="bg1"/>
                </a:solidFill>
              </a:rPr>
              <a:t> Orders 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Orders have </a:t>
            </a:r>
            <a:r>
              <a:rPr lang="en-GB" b="1" dirty="0">
                <a:solidFill>
                  <a:srgbClr val="00B050"/>
                </a:solidFill>
              </a:rPr>
              <a:t>many</a:t>
            </a:r>
            <a:r>
              <a:rPr lang="en-GB" dirty="0">
                <a:solidFill>
                  <a:schemeClr val="bg1"/>
                </a:solidFill>
              </a:rPr>
              <a:t> Order Lines 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Order Lines have </a:t>
            </a:r>
            <a:r>
              <a:rPr lang="en-GB" b="1" dirty="0">
                <a:solidFill>
                  <a:srgbClr val="C00000"/>
                </a:solidFill>
              </a:rPr>
              <a:t>one</a:t>
            </a:r>
            <a:r>
              <a:rPr lang="en-GB" dirty="0">
                <a:solidFill>
                  <a:schemeClr val="bg1"/>
                </a:solidFill>
              </a:rPr>
              <a:t> Product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Order has </a:t>
            </a:r>
            <a:r>
              <a:rPr lang="en-GB" b="1" dirty="0">
                <a:solidFill>
                  <a:srgbClr val="C00000"/>
                </a:solidFill>
              </a:rPr>
              <a:t>one</a:t>
            </a:r>
            <a:r>
              <a:rPr lang="en-GB" dirty="0">
                <a:solidFill>
                  <a:schemeClr val="bg1"/>
                </a:solidFill>
              </a:rPr>
              <a:t> Customer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Let’s see how this changes our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model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>
              <a:buSzPct val="90000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7909A-0955-D243-B2F7-EC204AE0D7E2}"/>
              </a:ext>
            </a:extLst>
          </p:cNvPr>
          <p:cNvSpPr txBox="1"/>
          <p:nvPr/>
        </p:nvSpPr>
        <p:spPr>
          <a:xfrm>
            <a:off x="8577227" y="2390925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Customer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8A7345-CC30-0F47-AE12-ED1AE3F83C05}"/>
              </a:ext>
            </a:extLst>
          </p:cNvPr>
          <p:cNvSpPr txBox="1"/>
          <p:nvPr/>
        </p:nvSpPr>
        <p:spPr>
          <a:xfrm>
            <a:off x="8577227" y="3397502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Order</a:t>
            </a:r>
            <a:endParaRPr 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E0892E-35CC-E444-8CD7-C6AB12576EED}"/>
              </a:ext>
            </a:extLst>
          </p:cNvPr>
          <p:cNvSpPr txBox="1"/>
          <p:nvPr/>
        </p:nvSpPr>
        <p:spPr>
          <a:xfrm>
            <a:off x="8576540" y="5386376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Product</a:t>
            </a:r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4242A1-928C-AB49-9311-33431B4B5477}"/>
              </a:ext>
            </a:extLst>
          </p:cNvPr>
          <p:cNvSpPr txBox="1"/>
          <p:nvPr/>
        </p:nvSpPr>
        <p:spPr>
          <a:xfrm>
            <a:off x="8463749" y="4410227"/>
            <a:ext cx="1898629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OrderLines</a:t>
            </a:r>
            <a:endParaRPr lang="en-US" sz="28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81C6544-BF07-274F-906D-B497218A8284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>
            <a:off x="9412379" y="2914145"/>
            <a:ext cx="0" cy="48335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15983E-B4D0-D947-B6A4-0DD72B95EA81}"/>
              </a:ext>
            </a:extLst>
          </p:cNvPr>
          <p:cNvCxnSpPr>
            <a:stCxn id="11" idx="2"/>
            <a:endCxn id="17" idx="0"/>
          </p:cNvCxnSpPr>
          <p:nvPr/>
        </p:nvCxnSpPr>
        <p:spPr>
          <a:xfrm>
            <a:off x="9412379" y="3920722"/>
            <a:ext cx="685" cy="48950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1A80982-2204-2047-98BA-D98DCF27FE5F}"/>
              </a:ext>
            </a:extLst>
          </p:cNvPr>
          <p:cNvCxnSpPr>
            <a:stCxn id="17" idx="2"/>
            <a:endCxn id="15" idx="0"/>
          </p:cNvCxnSpPr>
          <p:nvPr/>
        </p:nvCxnSpPr>
        <p:spPr>
          <a:xfrm flipH="1">
            <a:off x="9411692" y="4933447"/>
            <a:ext cx="1372" cy="45292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5A7C54D-D528-8F48-9076-AB4767A5C108}"/>
              </a:ext>
            </a:extLst>
          </p:cNvPr>
          <p:cNvCxnSpPr/>
          <p:nvPr/>
        </p:nvCxnSpPr>
        <p:spPr>
          <a:xfrm flipV="1">
            <a:off x="9229344" y="3255264"/>
            <a:ext cx="182348" cy="14223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4613B09-0DAE-C245-9D95-2C57D2B7E17F}"/>
              </a:ext>
            </a:extLst>
          </p:cNvPr>
          <p:cNvCxnSpPr>
            <a:cxnSpLocks/>
          </p:cNvCxnSpPr>
          <p:nvPr/>
        </p:nvCxnSpPr>
        <p:spPr>
          <a:xfrm>
            <a:off x="9411692" y="3255264"/>
            <a:ext cx="218186" cy="14223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6FCED10-0B8C-794E-AA04-3FED44040592}"/>
              </a:ext>
            </a:extLst>
          </p:cNvPr>
          <p:cNvCxnSpPr/>
          <p:nvPr/>
        </p:nvCxnSpPr>
        <p:spPr>
          <a:xfrm flipV="1">
            <a:off x="9223248" y="4261104"/>
            <a:ext cx="182348" cy="14223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FB16113-F6B4-AD4A-8EF8-C26171AF3191}"/>
              </a:ext>
            </a:extLst>
          </p:cNvPr>
          <p:cNvCxnSpPr>
            <a:cxnSpLocks/>
          </p:cNvCxnSpPr>
          <p:nvPr/>
        </p:nvCxnSpPr>
        <p:spPr>
          <a:xfrm>
            <a:off x="9405596" y="4261104"/>
            <a:ext cx="218186" cy="14223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66482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Relational Database Models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9788072" y="344972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This is what we call a </a:t>
            </a:r>
            <a:r>
              <a:rPr lang="en-GB" b="1" dirty="0">
                <a:solidFill>
                  <a:srgbClr val="FFC000"/>
                </a:solidFill>
              </a:rPr>
              <a:t>Relational Database Model </a:t>
            </a:r>
            <a:r>
              <a:rPr lang="en-GB" dirty="0">
                <a:solidFill>
                  <a:schemeClr val="bg1"/>
                </a:solidFill>
              </a:rPr>
              <a:t>because we can see how all our entities relate to each other</a:t>
            </a:r>
          </a:p>
          <a:p>
            <a:pPr marL="0" indent="0">
              <a:buNone/>
            </a:pPr>
            <a:endParaRPr lang="en-GB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b="1" dirty="0">
                <a:solidFill>
                  <a:srgbClr val="FFC000"/>
                </a:solidFill>
              </a:rPr>
              <a:t>Single</a:t>
            </a:r>
            <a:r>
              <a:rPr lang="en-GB" dirty="0">
                <a:solidFill>
                  <a:schemeClr val="bg1"/>
                </a:solidFill>
              </a:rPr>
              <a:t> entity relationships are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denoted with a single line</a:t>
            </a:r>
            <a:endParaRPr lang="en-GB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GB" b="1" dirty="0">
                <a:solidFill>
                  <a:srgbClr val="FFC000"/>
                </a:solidFill>
              </a:rPr>
              <a:t>Multiple</a:t>
            </a:r>
            <a:r>
              <a:rPr lang="en-GB" dirty="0">
                <a:solidFill>
                  <a:srgbClr val="FFC000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entity relationships are denoted with ‘crows feet’</a:t>
            </a:r>
          </a:p>
          <a:p>
            <a:pPr>
              <a:buSzPct val="90000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87909A-0955-D243-B2F7-EC204AE0D7E2}"/>
              </a:ext>
            </a:extLst>
          </p:cNvPr>
          <p:cNvSpPr txBox="1"/>
          <p:nvPr/>
        </p:nvSpPr>
        <p:spPr>
          <a:xfrm>
            <a:off x="8577227" y="2390925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Customer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8A7345-CC30-0F47-AE12-ED1AE3F83C05}"/>
              </a:ext>
            </a:extLst>
          </p:cNvPr>
          <p:cNvSpPr txBox="1"/>
          <p:nvPr/>
        </p:nvSpPr>
        <p:spPr>
          <a:xfrm>
            <a:off x="8577227" y="3397502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Order</a:t>
            </a:r>
            <a:endParaRPr 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E0892E-35CC-E444-8CD7-C6AB12576EED}"/>
              </a:ext>
            </a:extLst>
          </p:cNvPr>
          <p:cNvSpPr txBox="1"/>
          <p:nvPr/>
        </p:nvSpPr>
        <p:spPr>
          <a:xfrm>
            <a:off x="8576540" y="5386376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Product</a:t>
            </a:r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4242A1-928C-AB49-9311-33431B4B5477}"/>
              </a:ext>
            </a:extLst>
          </p:cNvPr>
          <p:cNvSpPr txBox="1"/>
          <p:nvPr/>
        </p:nvSpPr>
        <p:spPr>
          <a:xfrm>
            <a:off x="8463749" y="4410227"/>
            <a:ext cx="1898629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OrderLines</a:t>
            </a:r>
            <a:endParaRPr lang="en-US" sz="28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81C6544-BF07-274F-906D-B497218A8284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>
            <a:off x="9412379" y="2914145"/>
            <a:ext cx="0" cy="48335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15983E-B4D0-D947-B6A4-0DD72B95EA81}"/>
              </a:ext>
            </a:extLst>
          </p:cNvPr>
          <p:cNvCxnSpPr>
            <a:stCxn id="11" idx="2"/>
            <a:endCxn id="17" idx="0"/>
          </p:cNvCxnSpPr>
          <p:nvPr/>
        </p:nvCxnSpPr>
        <p:spPr>
          <a:xfrm>
            <a:off x="9412379" y="3920722"/>
            <a:ext cx="685" cy="48950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1A80982-2204-2047-98BA-D98DCF27FE5F}"/>
              </a:ext>
            </a:extLst>
          </p:cNvPr>
          <p:cNvCxnSpPr>
            <a:stCxn id="17" idx="2"/>
            <a:endCxn id="15" idx="0"/>
          </p:cNvCxnSpPr>
          <p:nvPr/>
        </p:nvCxnSpPr>
        <p:spPr>
          <a:xfrm flipH="1">
            <a:off x="9411692" y="4933447"/>
            <a:ext cx="1372" cy="45292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5A7C54D-D528-8F48-9076-AB4767A5C108}"/>
              </a:ext>
            </a:extLst>
          </p:cNvPr>
          <p:cNvCxnSpPr/>
          <p:nvPr/>
        </p:nvCxnSpPr>
        <p:spPr>
          <a:xfrm flipV="1">
            <a:off x="9229344" y="3255264"/>
            <a:ext cx="182348" cy="14223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4613B09-0DAE-C245-9D95-2C57D2B7E17F}"/>
              </a:ext>
            </a:extLst>
          </p:cNvPr>
          <p:cNvCxnSpPr>
            <a:cxnSpLocks/>
          </p:cNvCxnSpPr>
          <p:nvPr/>
        </p:nvCxnSpPr>
        <p:spPr>
          <a:xfrm>
            <a:off x="9411692" y="3255264"/>
            <a:ext cx="218186" cy="14223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6FCED10-0B8C-794E-AA04-3FED44040592}"/>
              </a:ext>
            </a:extLst>
          </p:cNvPr>
          <p:cNvCxnSpPr/>
          <p:nvPr/>
        </p:nvCxnSpPr>
        <p:spPr>
          <a:xfrm flipV="1">
            <a:off x="9223248" y="4261104"/>
            <a:ext cx="182348" cy="14223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FB16113-F6B4-AD4A-8EF8-C26171AF3191}"/>
              </a:ext>
            </a:extLst>
          </p:cNvPr>
          <p:cNvCxnSpPr>
            <a:cxnSpLocks/>
          </p:cNvCxnSpPr>
          <p:nvPr/>
        </p:nvCxnSpPr>
        <p:spPr>
          <a:xfrm>
            <a:off x="9405596" y="4261104"/>
            <a:ext cx="218186" cy="142238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109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ln>
            <a:solidFill>
              <a:srgbClr val="FFFF00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GB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CHALLENGE TIME!</a:t>
            </a:r>
            <a:endParaRPr lang="en-GB" sz="48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Using your apps </a:t>
            </a:r>
            <a:r>
              <a:rPr lang="en-GB" sz="2400" dirty="0">
                <a:solidFill>
                  <a:srgbClr val="FFFF00"/>
                </a:solidFill>
              </a:rPr>
              <a:t>requirements</a:t>
            </a:r>
            <a:r>
              <a:rPr lang="en-GB" sz="2400" dirty="0">
                <a:solidFill>
                  <a:schemeClr val="bg1"/>
                </a:solidFill>
              </a:rPr>
              <a:t> build a list of </a:t>
            </a:r>
            <a:r>
              <a:rPr lang="en-GB" sz="2400" b="1" dirty="0">
                <a:solidFill>
                  <a:srgbClr val="FFC000"/>
                </a:solidFill>
              </a:rPr>
              <a:t>Entities</a:t>
            </a:r>
          </a:p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Use these entities to for </a:t>
            </a:r>
            <a:r>
              <a:rPr lang="en-GB" sz="2400" b="1" dirty="0">
                <a:solidFill>
                  <a:srgbClr val="FFC000"/>
                </a:solidFill>
              </a:rPr>
              <a:t>Relationships</a:t>
            </a:r>
            <a:r>
              <a:rPr lang="en-GB" sz="2400" dirty="0">
                <a:solidFill>
                  <a:schemeClr val="bg1"/>
                </a:solidFill>
              </a:rPr>
              <a:t> and create a </a:t>
            </a:r>
            <a:r>
              <a:rPr lang="en-GB" sz="2400" b="1" dirty="0">
                <a:solidFill>
                  <a:srgbClr val="00B050"/>
                </a:solidFill>
              </a:rPr>
              <a:t>Logical Model</a:t>
            </a:r>
          </a:p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Share your Entities and logical models on our Discord Channel </a:t>
            </a:r>
          </a:p>
        </p:txBody>
      </p:sp>
    </p:spTree>
    <p:extLst>
      <p:ext uri="{BB962C8B-B14F-4D97-AF65-F5344CB8AC3E}">
        <p14:creationId xmlns:p14="http://schemas.microsoft.com/office/powerpoint/2010/main" val="1981950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Delivery App Entities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Looking back at our </a:t>
            </a:r>
            <a:r>
              <a:rPr lang="en-GB" dirty="0">
                <a:solidFill>
                  <a:srgbClr val="FFFF00"/>
                </a:solidFill>
              </a:rPr>
              <a:t>requirements</a:t>
            </a:r>
            <a:r>
              <a:rPr lang="en-GB" dirty="0">
                <a:solidFill>
                  <a:schemeClr val="bg1"/>
                </a:solidFill>
              </a:rPr>
              <a:t> we can see that our </a:t>
            </a:r>
            <a:r>
              <a:rPr lang="en-GB" dirty="0">
                <a:solidFill>
                  <a:srgbClr val="FFC000"/>
                </a:solidFill>
              </a:rPr>
              <a:t>Entities</a:t>
            </a:r>
            <a:r>
              <a:rPr lang="en-GB" dirty="0">
                <a:solidFill>
                  <a:schemeClr val="bg1"/>
                </a:solidFill>
              </a:rPr>
              <a:t> should be: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Customers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Drivers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Deliveries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Items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Retailers</a:t>
            </a:r>
          </a:p>
          <a:p>
            <a:pPr>
              <a:buSzPct val="90000"/>
            </a:pPr>
            <a:r>
              <a:rPr lang="en-GB" dirty="0">
                <a:solidFill>
                  <a:schemeClr val="bg1"/>
                </a:solidFill>
              </a:rPr>
              <a:t> Orders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8592DA2-4B23-A943-A3C9-5FF29C41DACF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D0473F-207A-1B47-9ABE-8C7F07B70592}"/>
              </a:ext>
            </a:extLst>
          </p:cNvPr>
          <p:cNvSpPr txBox="1"/>
          <p:nvPr/>
        </p:nvSpPr>
        <p:spPr>
          <a:xfrm>
            <a:off x="7595616" y="2011364"/>
            <a:ext cx="1840992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Customers</a:t>
            </a:r>
            <a:endParaRPr lang="en-US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742E74-5E7B-6E46-B854-4EE503B01F17}"/>
              </a:ext>
            </a:extLst>
          </p:cNvPr>
          <p:cNvSpPr txBox="1"/>
          <p:nvPr/>
        </p:nvSpPr>
        <p:spPr>
          <a:xfrm>
            <a:off x="7533972" y="3510617"/>
            <a:ext cx="1731948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Deliveries</a:t>
            </a:r>
            <a:endParaRPr lang="en-US" sz="2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6CD981-3095-1048-8CFA-E423DA466D12}"/>
              </a:ext>
            </a:extLst>
          </p:cNvPr>
          <p:cNvSpPr txBox="1"/>
          <p:nvPr/>
        </p:nvSpPr>
        <p:spPr>
          <a:xfrm>
            <a:off x="8915123" y="2737780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Drivers</a:t>
            </a:r>
            <a:endParaRPr lang="en-US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C7460F-F670-EF43-A657-13F8075968FE}"/>
              </a:ext>
            </a:extLst>
          </p:cNvPr>
          <p:cNvSpPr txBox="1"/>
          <p:nvPr/>
        </p:nvSpPr>
        <p:spPr>
          <a:xfrm>
            <a:off x="8960436" y="4309828"/>
            <a:ext cx="1624991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Items</a:t>
            </a:r>
            <a:endParaRPr lang="en-US" sz="28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BC1C915-4C24-E04D-9EF3-FC7CCBE55E8B}"/>
              </a:ext>
            </a:extLst>
          </p:cNvPr>
          <p:cNvCxnSpPr>
            <a:cxnSpLocks/>
          </p:cNvCxnSpPr>
          <p:nvPr/>
        </p:nvCxnSpPr>
        <p:spPr>
          <a:xfrm>
            <a:off x="8806461" y="372034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137C471-91C1-0E42-AB9F-207B3C40D480}"/>
              </a:ext>
            </a:extLst>
          </p:cNvPr>
          <p:cNvSpPr txBox="1"/>
          <p:nvPr/>
        </p:nvSpPr>
        <p:spPr>
          <a:xfrm>
            <a:off x="7564794" y="5151100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Retailers</a:t>
            </a:r>
            <a:endParaRPr lang="en-US" sz="28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B4DFE3-B1C5-A049-ACB8-C32AB936CDD3}"/>
              </a:ext>
            </a:extLst>
          </p:cNvPr>
          <p:cNvSpPr txBox="1"/>
          <p:nvPr/>
        </p:nvSpPr>
        <p:spPr>
          <a:xfrm>
            <a:off x="8960436" y="5950311"/>
            <a:ext cx="1670304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Orders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927080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11442</TotalTime>
  <Words>1038</Words>
  <Application>Microsoft Macintosh PowerPoint</Application>
  <PresentationFormat>Widescreen</PresentationFormat>
  <Paragraphs>292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BorisBlackBloxx</vt:lpstr>
      <vt:lpstr>Calibri</vt:lpstr>
      <vt:lpstr>Calibri Light</vt:lpstr>
      <vt:lpstr>Jaapokki</vt:lpstr>
      <vt:lpstr>Springsteel Lig</vt:lpstr>
      <vt:lpstr>Wingdings</vt:lpstr>
      <vt:lpstr>Office Theme</vt:lpstr>
      <vt:lpstr>1_Office Theme</vt:lpstr>
      <vt:lpstr>CREATING DATABASES</vt:lpstr>
      <vt:lpstr>So You’re Ready to Create Your First Database</vt:lpstr>
      <vt:lpstr>What is a Database?</vt:lpstr>
      <vt:lpstr>Designing Databases</vt:lpstr>
      <vt:lpstr>Creating a Little Bit of Logic</vt:lpstr>
      <vt:lpstr>Entity Matchmaking</vt:lpstr>
      <vt:lpstr>Relational Database Models</vt:lpstr>
      <vt:lpstr>CHALLENGE TIME!</vt:lpstr>
      <vt:lpstr>Delivery App Entities</vt:lpstr>
      <vt:lpstr>Delivery App Relationships</vt:lpstr>
      <vt:lpstr>Let’s Get Physical</vt:lpstr>
      <vt:lpstr>Data Considerations &amp; Inputs</vt:lpstr>
      <vt:lpstr>Data Decisions</vt:lpstr>
      <vt:lpstr>Properties &amp; Data Types</vt:lpstr>
      <vt:lpstr>Physical Record Volumes</vt:lpstr>
      <vt:lpstr>Record Organisation</vt:lpstr>
      <vt:lpstr>Record Organisation</vt:lpstr>
      <vt:lpstr>Indexes &amp; Architectures - Primary Keys</vt:lpstr>
      <vt:lpstr>Indexes &amp; Architectures – Foreign Keys</vt:lpstr>
      <vt:lpstr>Query Optimisation </vt:lpstr>
      <vt:lpstr>CHALLENGE TIME!</vt:lpstr>
      <vt:lpstr>Delivery App Physical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Liane Stevenson</dc:creator>
  <cp:lastModifiedBy>Liane Stevenson</cp:lastModifiedBy>
  <cp:revision>201</cp:revision>
  <dcterms:created xsi:type="dcterms:W3CDTF">2013-09-09T13:00:12Z</dcterms:created>
  <dcterms:modified xsi:type="dcterms:W3CDTF">2019-08-16T21:46:11Z</dcterms:modified>
</cp:coreProperties>
</file>

<file path=docProps/thumbnail.jpeg>
</file>